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61" r:id="rId3"/>
    <p:sldId id="262" r:id="rId4"/>
    <p:sldId id="263" r:id="rId5"/>
    <p:sldId id="266" r:id="rId6"/>
    <p:sldId id="267" r:id="rId7"/>
    <p:sldId id="268" r:id="rId8"/>
    <p:sldId id="272" r:id="rId9"/>
    <p:sldId id="275" r:id="rId10"/>
    <p:sldId id="273" r:id="rId11"/>
    <p:sldId id="279" r:id="rId12"/>
    <p:sldId id="274" r:id="rId13"/>
    <p:sldId id="276" r:id="rId14"/>
    <p:sldId id="269" r:id="rId15"/>
    <p:sldId id="278" r:id="rId16"/>
    <p:sldId id="281" r:id="rId17"/>
    <p:sldId id="280" r:id="rId18"/>
    <p:sldId id="282" r:id="rId19"/>
    <p:sldId id="283" r:id="rId20"/>
    <p:sldId id="270" r:id="rId21"/>
    <p:sldId id="284" r:id="rId22"/>
    <p:sldId id="285" r:id="rId23"/>
    <p:sldId id="287" r:id="rId24"/>
    <p:sldId id="288" r:id="rId25"/>
    <p:sldId id="289" r:id="rId26"/>
    <p:sldId id="271" r:id="rId27"/>
    <p:sldId id="290" r:id="rId28"/>
    <p:sldId id="291" r:id="rId29"/>
    <p:sldId id="292" r:id="rId30"/>
    <p:sldId id="293" r:id="rId31"/>
    <p:sldId id="294" r:id="rId32"/>
    <p:sldId id="297" r:id="rId33"/>
    <p:sldId id="298" r:id="rId34"/>
    <p:sldId id="301" r:id="rId35"/>
    <p:sldId id="300" r:id="rId36"/>
    <p:sldId id="295" r:id="rId37"/>
    <p:sldId id="299" r:id="rId38"/>
    <p:sldId id="302" r:id="rId39"/>
    <p:sldId id="306" r:id="rId40"/>
    <p:sldId id="30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9437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4"/>
    <p:restoredTop sz="94737"/>
  </p:normalViewPr>
  <p:slideViewPr>
    <p:cSldViewPr snapToGrid="0" snapToObjects="1">
      <p:cViewPr varScale="1">
        <p:scale>
          <a:sx n="95" d="100"/>
          <a:sy n="95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649AA-76F7-D04F-9C36-37F0CA0503E9}" type="datetimeFigureOut">
              <a:rPr lang="en-US" smtClean="0"/>
              <a:t>7/15/22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DF2C0-E490-704E-8879-0EE633F8C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7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2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90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17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08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34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5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39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62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0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72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63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8BD59-C498-1E42-92A4-C8EB265CB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D61E2-81C8-1B43-979F-85ECA39E9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9A73D-E9D1-0648-B4FC-505A0496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B270E-6A47-3D46-AAA3-F8921EC4A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D13D2-2690-444B-814F-D5B46C031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5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E180-7DAD-4A4D-AE6F-7BB9C53D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078A6-D42A-B443-8BFC-90D69497F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0CB48-D179-CE41-A858-5EBF09BF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16275-6036-2747-9BAB-C8D83AEE5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ECDC9-8279-EE42-A1DC-B2C65B7F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F7E1D-9362-9049-8B11-7041887D0A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5DDB91-EF7C-3641-B32C-ED84734D1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2A408-6259-834B-9C90-1DFFFF8F0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338AC-DB43-F74A-B4EE-E8D6945B8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6EDAF-0891-624C-AC2F-1C1A09633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3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7EF3-79F4-DE43-B352-4F257222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DD1CC-5AA9-B945-AB0B-A709C5D38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A9397-1FB1-2245-B61D-0B1F54CB6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2C0F2-8163-E54F-94C4-93F788C3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FC79C-2908-DF41-AAC1-0626098A8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A621-A107-734E-9243-737FAD7F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E1D3D-AE78-9247-954F-1C84A915D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9C4DE-B822-0F4D-AC80-70848BD68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BA366-6AD3-2B4D-AEC5-872FBEF4A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DE728-23C7-6942-BBC1-35B236CC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0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3EC3-B3CE-4144-B41C-38A7AD94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AAEC0-7765-424F-87A5-6E01C10B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880A7-7E29-614A-A435-E19A76DE3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3CA1-8627-904F-B6BD-EFDE1B30E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32E0E-5A00-9C42-AE56-6E38EBD97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58942-25C2-B14D-A06E-E946A84E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5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79DB-6482-784A-B640-49C286531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1B6E1-F886-3E48-8DB1-325779C5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D4323-E3DB-A640-8665-589E99B2A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65C520-B3E1-384A-A5BD-F1568622E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AE217-279C-9E42-AFB7-7A085D9852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B588F-1ACA-374C-A5E4-0BDC13C7A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AEA697-BC20-AC42-BEDB-8C4C63A2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1BBD6F-F01F-F948-8180-6F7A9342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8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C38C-DB48-1B49-974C-C3ACB11F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2D0DD1-C908-934E-BD83-AC16A3D3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DE367-4925-8840-B752-DEE51C086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FE904-A1A5-A344-813A-147559BA4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9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969474-A1C3-ED4F-A28A-13DF1A7B9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3109F-BB05-7247-AA2A-6B3D0CC8F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5CF00-157A-1940-9827-A857201C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2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EB80-E96D-A249-8311-1E75F61C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4AA12-DEC6-934E-8D7C-9FED52E49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08D00-218E-AC4A-8049-CEDE43956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DF206-67FB-AF45-8FA4-3DB83386D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47692-15FE-F84C-BB08-B698E8C26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49ABD-823E-9D43-9AB4-1E74B9A8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0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7B04C-A453-F447-B683-6572E83F6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16AFE-EA26-AC44-98E8-546363C0C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0CE8F-B57A-EA4F-9D46-689854B8B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40329-ED9C-B24B-B6B6-5C79F2B75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C0939-C150-9248-AC6B-FC0D436D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4382F-A9B4-5C42-B83E-ECD7A858D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7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38CF9F-357E-A146-B04C-BA3C494A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3B348-7923-E442-ABE1-F2337C17B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30BB-984B-EB4A-80BD-13B092E70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41BDE-3E89-BD44-B362-49AE634565D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0B74C-B2A8-824B-8B71-512372E26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D7269-AF60-0E44-BDC0-384963070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9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63A2-7A16-204A-A77F-C97322AC2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57"/>
            <a:ext cx="9144000" cy="2387600"/>
          </a:xfrm>
        </p:spPr>
        <p:txBody>
          <a:bodyPr/>
          <a:lstStyle/>
          <a:p>
            <a:r>
              <a:rPr lang="en-US" dirty="0"/>
              <a:t>Modeling leaf responses to soil nitrogen availability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86B05B-9EFD-EF4E-BE5D-8302B86A4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3545"/>
            <a:ext cx="9144000" cy="2116374"/>
          </a:xfrm>
        </p:spPr>
        <p:txBody>
          <a:bodyPr>
            <a:normAutofit/>
          </a:bodyPr>
          <a:lstStyle/>
          <a:p>
            <a:r>
              <a:rPr lang="en-US" sz="3600" dirty="0"/>
              <a:t>Nick Smith (Texas Tech University; </a:t>
            </a:r>
            <a:r>
              <a:rPr lang="en-US" sz="3600" dirty="0" err="1"/>
              <a:t>nick.smith@ttu.edu</a:t>
            </a:r>
            <a:r>
              <a:rPr lang="en-US" sz="3600" dirty="0"/>
              <a:t>)</a:t>
            </a:r>
          </a:p>
          <a:p>
            <a:r>
              <a:rPr lang="en-US" dirty="0"/>
              <a:t>Evan </a:t>
            </a:r>
            <a:r>
              <a:rPr lang="en-US" dirty="0" err="1"/>
              <a:t>Perkowski</a:t>
            </a:r>
            <a:r>
              <a:rPr lang="en-US" dirty="0"/>
              <a:t>, </a:t>
            </a:r>
            <a:r>
              <a:rPr lang="en-US" dirty="0" err="1"/>
              <a:t>Lizz</a:t>
            </a:r>
            <a:r>
              <a:rPr lang="en-US" dirty="0"/>
              <a:t> Waring, Christy Goodale, Dave Frey, Qing Zhu, Bill Riley, Trevor Keenan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9A998-6ECD-D54E-94FA-8965E1D03E9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714" y="5394226"/>
            <a:ext cx="1143708" cy="1339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1A1416-B5EC-2E46-BADD-AFFC408ADA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9325" y="5718412"/>
            <a:ext cx="1802675" cy="1146807"/>
          </a:xfrm>
          <a:prstGeom prst="rect">
            <a:avLst/>
          </a:prstGeom>
        </p:spPr>
      </p:pic>
      <p:pic>
        <p:nvPicPr>
          <p:cNvPr id="6" name="Picture 2" descr="National Science Foundation - Wikipedia">
            <a:extLst>
              <a:ext uri="{FF2B5EF4-FFF2-40B4-BE49-F238E27FC236}">
                <a16:creationId xmlns:a16="http://schemas.microsoft.com/office/drawing/2014/main" id="{2D654E35-9C62-1648-9D2A-99C14743A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538589"/>
            <a:ext cx="1319874" cy="13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997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9300"/>
            </a:solidFill>
          </a:ln>
        </p:spPr>
        <p:txBody>
          <a:bodyPr/>
          <a:lstStyle/>
          <a:p>
            <a:r>
              <a:rPr lang="en-US" dirty="0"/>
              <a:t>Result: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60210-D2F6-004A-AC8C-127D0A862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0" y="1792401"/>
            <a:ext cx="10137836" cy="459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37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9300"/>
            </a:solidFill>
          </a:ln>
        </p:spPr>
        <p:txBody>
          <a:bodyPr/>
          <a:lstStyle/>
          <a:p>
            <a:r>
              <a:rPr lang="en-US" dirty="0"/>
              <a:t>Result: Tissue N increases with increasing soil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8B924-D8BA-5149-B4CD-3192829701A3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7071" y="2508069"/>
            <a:ext cx="6594953" cy="4232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7FBB7-433A-9343-8954-53E949F27EAC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95"/>
          <a:stretch/>
        </p:blipFill>
        <p:spPr>
          <a:xfrm>
            <a:off x="2849877" y="2207623"/>
            <a:ext cx="5943600" cy="3004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DF2FA4-3393-894E-8ADE-CDF253E8AED3}"/>
              </a:ext>
            </a:extLst>
          </p:cNvPr>
          <p:cNvSpPr/>
          <p:nvPr/>
        </p:nvSpPr>
        <p:spPr>
          <a:xfrm>
            <a:off x="2717071" y="2142309"/>
            <a:ext cx="561703" cy="254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B792-03B4-2E47-B666-9045375AB9AF}"/>
              </a:ext>
            </a:extLst>
          </p:cNvPr>
          <p:cNvSpPr/>
          <p:nvPr/>
        </p:nvSpPr>
        <p:spPr>
          <a:xfrm>
            <a:off x="5540825" y="2207623"/>
            <a:ext cx="561703" cy="254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CF23A-CA8C-E14A-B4F2-83771F23F4CB}"/>
              </a:ext>
            </a:extLst>
          </p:cNvPr>
          <p:cNvSpPr txBox="1"/>
          <p:nvPr/>
        </p:nvSpPr>
        <p:spPr>
          <a:xfrm>
            <a:off x="9959722" y="6488668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3890362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9300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Result: Relative leaf N allocation to photosynthesis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959722" y="6488668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(in prep)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314F0-0E6D-914C-A450-820CC10D0178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874" y="2476415"/>
            <a:ext cx="9175915" cy="32265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81EB10-3286-E446-89E0-6549E2F308D7}"/>
              </a:ext>
            </a:extLst>
          </p:cNvPr>
          <p:cNvSpPr txBox="1"/>
          <p:nvPr/>
        </p:nvSpPr>
        <p:spPr>
          <a:xfrm>
            <a:off x="9888583" y="3605349"/>
            <a:ext cx="22076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Consistent across all species, treatments, and photosynthetic components (Rubisco, bioenergetics, light harvesting)</a:t>
            </a:r>
          </a:p>
        </p:txBody>
      </p:sp>
    </p:spTree>
    <p:extLst>
      <p:ext uri="{BB962C8B-B14F-4D97-AF65-F5344CB8AC3E}">
        <p14:creationId xmlns:p14="http://schemas.microsoft.com/office/powerpoint/2010/main" val="95880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models be able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growth with increased soil N </a:t>
            </a:r>
            <a:r>
              <a:rPr lang="en-US" dirty="0">
                <a:solidFill>
                  <a:srgbClr val="FF9300"/>
                </a:solidFill>
              </a:rPr>
              <a:t>√</a:t>
            </a:r>
          </a:p>
          <a:p>
            <a:r>
              <a:rPr lang="en-US" dirty="0"/>
              <a:t>Decreased C cost to acquire N with increased soil N </a:t>
            </a:r>
            <a:r>
              <a:rPr lang="en-US" dirty="0">
                <a:solidFill>
                  <a:srgbClr val="FF9300"/>
                </a:solidFill>
              </a:rPr>
              <a:t>√</a:t>
            </a:r>
            <a:endParaRPr lang="en-US" dirty="0"/>
          </a:p>
          <a:p>
            <a:r>
              <a:rPr lang="en-US" dirty="0"/>
              <a:t>Increased tissue N with increased soil N </a:t>
            </a:r>
            <a:r>
              <a:rPr lang="en-US" dirty="0">
                <a:solidFill>
                  <a:srgbClr val="FF9300"/>
                </a:solidFill>
              </a:rPr>
              <a:t>√</a:t>
            </a:r>
            <a:endParaRPr lang="en-US" dirty="0"/>
          </a:p>
          <a:p>
            <a:r>
              <a:rPr lang="en-US" dirty="0"/>
              <a:t>Decreased relative leaf N allocation to photosynthesis with increased soil N </a:t>
            </a:r>
            <a:r>
              <a:rPr lang="en-US" dirty="0">
                <a:solidFill>
                  <a:srgbClr val="FF93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3996697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E92F8-3DBA-0747-8A7F-28828C0BE8D3}"/>
              </a:ext>
            </a:extLst>
          </p:cNvPr>
          <p:cNvSpPr txBox="1"/>
          <p:nvPr/>
        </p:nvSpPr>
        <p:spPr>
          <a:xfrm>
            <a:off x="4167986" y="464019"/>
            <a:ext cx="38997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Soil nitrogen greenhouse 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B8455-97D9-B340-B1D2-B737ECE9DE96}"/>
              </a:ext>
            </a:extLst>
          </p:cNvPr>
          <p:cNvSpPr txBox="1"/>
          <p:nvPr/>
        </p:nvSpPr>
        <p:spPr>
          <a:xfrm>
            <a:off x="4390098" y="5625148"/>
            <a:ext cx="3455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Temperature and CO</a:t>
            </a:r>
            <a:r>
              <a:rPr lang="en-US" sz="2800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E52E8-3A7E-6D44-A25B-BDFCCFCC9853}"/>
              </a:ext>
            </a:extLst>
          </p:cNvPr>
          <p:cNvSpPr txBox="1"/>
          <p:nvPr/>
        </p:nvSpPr>
        <p:spPr>
          <a:xfrm>
            <a:off x="535626" y="3044584"/>
            <a:ext cx="35028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Grassland soil nitrogen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ACF30-56BD-AE4C-B71B-D0C548FF62EF}"/>
              </a:ext>
            </a:extLst>
          </p:cNvPr>
          <p:cNvSpPr txBox="1"/>
          <p:nvPr/>
        </p:nvSpPr>
        <p:spPr>
          <a:xfrm>
            <a:off x="8674718" y="3044583"/>
            <a:ext cx="2978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9437FF"/>
                </a:solidFill>
              </a:rPr>
              <a:t>Forest soil nitrogen</a:t>
            </a:r>
          </a:p>
          <a:p>
            <a:pPr algn="ctr"/>
            <a:r>
              <a:rPr lang="en-US" sz="2800" dirty="0">
                <a:solidFill>
                  <a:srgbClr val="9437FF"/>
                </a:solidFill>
              </a:rPr>
              <a:t>manipulation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9A501239-AC19-E44A-BBCC-3E9BBD1D0BC0}"/>
              </a:ext>
            </a:extLst>
          </p:cNvPr>
          <p:cNvCxnSpPr>
            <a:stCxn id="4" idx="0"/>
            <a:endCxn id="2" idx="1"/>
          </p:cNvCxnSpPr>
          <p:nvPr/>
        </p:nvCxnSpPr>
        <p:spPr>
          <a:xfrm rot="5400000" flipH="1" flipV="1">
            <a:off x="2175755" y="1052354"/>
            <a:ext cx="2103511" cy="188095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CFE44B4-C9E0-DF41-91C7-429E96A35A92}"/>
              </a:ext>
            </a:extLst>
          </p:cNvPr>
          <p:cNvCxnSpPr>
            <a:cxnSpLocks/>
            <a:stCxn id="5" idx="0"/>
            <a:endCxn id="2" idx="3"/>
          </p:cNvCxnSpPr>
          <p:nvPr/>
        </p:nvCxnSpPr>
        <p:spPr>
          <a:xfrm rot="16200000" flipV="1">
            <a:off x="8064166" y="944679"/>
            <a:ext cx="2103510" cy="2096297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4F0DA8C-02E6-F348-9757-0E042F8AEFC1}"/>
              </a:ext>
            </a:extLst>
          </p:cNvPr>
          <p:cNvCxnSpPr>
            <a:cxnSpLocks/>
            <a:stCxn id="3" idx="1"/>
            <a:endCxn id="4" idx="2"/>
          </p:cNvCxnSpPr>
          <p:nvPr/>
        </p:nvCxnSpPr>
        <p:spPr>
          <a:xfrm rot="10800000">
            <a:off x="2287036" y="3998692"/>
            <a:ext cx="2103063" cy="210351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6E8D283-861B-2D40-905B-6F9BEBBBA733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 flipV="1">
            <a:off x="7845659" y="3998690"/>
            <a:ext cx="2318410" cy="2103512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F960804-DDD5-1244-B75B-A5BBBA10D2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661" y="4496223"/>
            <a:ext cx="1442433" cy="1128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1A6478-D5E5-624D-B23F-4743AE3288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444" y="3010701"/>
            <a:ext cx="1981769" cy="13445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2BD9A6-F666-CE4E-960E-D09E0FA378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420" y="4103066"/>
            <a:ext cx="840738" cy="252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D98C77-E64D-0A45-8075-D5C66F2B21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51143" y="1602119"/>
            <a:ext cx="1471944" cy="1103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DEE85-AEF3-9846-9E08-B01C174B8A9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8652" y="2901494"/>
            <a:ext cx="1499155" cy="14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51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9437FF"/>
            </a:solidFill>
          </a:ln>
        </p:spPr>
        <p:txBody>
          <a:bodyPr/>
          <a:lstStyle/>
          <a:p>
            <a:r>
              <a:rPr lang="en-US" dirty="0"/>
              <a:t>Forest soil N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3233-6BC0-8941-B9C7-A30C906F4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Closed canopy forest in Ithaca, NY</a:t>
            </a:r>
          </a:p>
          <a:p>
            <a:pPr lvl="1"/>
            <a:r>
              <a:rPr lang="en-US" dirty="0"/>
              <a:t>Various deciduous trees</a:t>
            </a:r>
          </a:p>
          <a:p>
            <a:r>
              <a:rPr lang="en-US" dirty="0"/>
              <a:t>2 levels of nitrogen fertilization</a:t>
            </a:r>
          </a:p>
          <a:p>
            <a:pPr lvl="1"/>
            <a:r>
              <a:rPr lang="en-US" dirty="0"/>
              <a:t>0 or 50 kg N ha</a:t>
            </a:r>
            <a:r>
              <a:rPr lang="en-US" baseline="30000" dirty="0"/>
              <a:t>-1</a:t>
            </a:r>
            <a:r>
              <a:rPr lang="en-US" dirty="0"/>
              <a:t> yr</a:t>
            </a:r>
            <a:r>
              <a:rPr lang="en-US" baseline="30000" dirty="0"/>
              <a:t>-1</a:t>
            </a:r>
          </a:p>
          <a:p>
            <a:r>
              <a:rPr lang="en-US" dirty="0"/>
              <a:t>2 levels of sulfur fertilization</a:t>
            </a:r>
          </a:p>
          <a:p>
            <a:pPr lvl="1"/>
            <a:r>
              <a:rPr lang="en-US" dirty="0"/>
              <a:t>0 or 50 kg S ha</a:t>
            </a:r>
            <a:r>
              <a:rPr lang="en-US" baseline="30000" dirty="0"/>
              <a:t>-1</a:t>
            </a:r>
            <a:r>
              <a:rPr lang="en-US" dirty="0"/>
              <a:t> yr</a:t>
            </a:r>
            <a:r>
              <a:rPr lang="en-US" baseline="30000" dirty="0"/>
              <a:t>-1</a:t>
            </a:r>
            <a:endParaRPr lang="en-US" dirty="0"/>
          </a:p>
          <a:p>
            <a:r>
              <a:rPr lang="en-US" dirty="0"/>
              <a:t>Full factorial</a:t>
            </a:r>
          </a:p>
          <a:p>
            <a:r>
              <a:rPr lang="en-US" dirty="0"/>
              <a:t>Physiology and growth measured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CEFDE-91AA-4C49-9999-6440841531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1852" y="1825625"/>
            <a:ext cx="3741181" cy="3737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B8202-5D31-B24F-81FA-169F7BED4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342" y="5146222"/>
            <a:ext cx="5477691" cy="171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16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9437FF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Result: Growth unchanged with increasing 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8BE12-32EA-164D-A64C-76F556D94A1E}"/>
              </a:ext>
            </a:extLst>
          </p:cNvPr>
          <p:cNvSpPr txBox="1"/>
          <p:nvPr/>
        </p:nvSpPr>
        <p:spPr>
          <a:xfrm>
            <a:off x="9694521" y="6488668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(in prep)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B2D9452-EB79-2C49-A573-ACD7D3BC0A1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1383" y="2560319"/>
            <a:ext cx="8882744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0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9437FF"/>
            </a:solidFill>
          </a:ln>
        </p:spPr>
        <p:txBody>
          <a:bodyPr/>
          <a:lstStyle/>
          <a:p>
            <a:r>
              <a:rPr lang="en-US" dirty="0"/>
              <a:t>Result: Tissue N increases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694521" y="6488668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(in prep)</a:t>
            </a:r>
          </a:p>
        </p:txBody>
      </p:sp>
      <p:pic>
        <p:nvPicPr>
          <p:cNvPr id="9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1BD90687-7185-3F45-8143-40A2603E3D05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6852" y="1816338"/>
            <a:ext cx="4138295" cy="4672330"/>
          </a:xfrm>
          <a:prstGeom prst="rect">
            <a:avLst/>
          </a:prstGeom>
        </p:spPr>
      </p:pic>
      <p:pic>
        <p:nvPicPr>
          <p:cNvPr id="11" name="Picture 10" descr="Chart, diagram&#10;&#10;Description automatically generated">
            <a:extLst>
              <a:ext uri="{FF2B5EF4-FFF2-40B4-BE49-F238E27FC236}">
                <a16:creationId xmlns:a16="http://schemas.microsoft.com/office/drawing/2014/main" id="{F20E29DD-160A-664E-84B3-AF6E1121E8C1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6851" y="6529007"/>
            <a:ext cx="4138295" cy="28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95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9437FF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Result: Relative leaf N allocation to photosynthesis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959722" y="6488668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(in prep)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873B749-1B7A-824A-A66B-98ADA1B982B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6713" y="2416538"/>
            <a:ext cx="4909457" cy="39311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6E5E0B4-9389-EA4C-A9D1-9AB9BBBEBB67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14"/>
          <a:stretch/>
        </p:blipFill>
        <p:spPr>
          <a:xfrm>
            <a:off x="4480559" y="6347638"/>
            <a:ext cx="4075611" cy="37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90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models be able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growth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-</a:t>
            </a:r>
          </a:p>
          <a:p>
            <a:r>
              <a:rPr lang="en-US" dirty="0"/>
              <a:t>Decreased C cost to acquire N with increased soil N </a:t>
            </a:r>
            <a:r>
              <a:rPr lang="en-US" dirty="0">
                <a:solidFill>
                  <a:srgbClr val="FF9300"/>
                </a:solidFill>
              </a:rPr>
              <a:t>√</a:t>
            </a:r>
            <a:endParaRPr lang="en-US" dirty="0"/>
          </a:p>
          <a:p>
            <a:r>
              <a:rPr lang="en-US" dirty="0"/>
              <a:t>Increased tissue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</a:t>
            </a:r>
          </a:p>
          <a:p>
            <a:r>
              <a:rPr lang="en-US" dirty="0"/>
              <a:t>Decreased relative leaf N allocation to photosynthesis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99634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9830B-0B2A-EF47-A936-E6B2CE968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Terrestrial Carbon and Nitrogen cycles are tightly coupled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ABCC3-E875-7942-8EA4-2C8DEE88C9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6176" y="1690688"/>
            <a:ext cx="7331848" cy="5151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4C9CAB-7F38-5D4C-B9A9-3198CB312E0B}"/>
              </a:ext>
            </a:extLst>
          </p:cNvPr>
          <p:cNvSpPr txBox="1"/>
          <p:nvPr/>
        </p:nvSpPr>
        <p:spPr>
          <a:xfrm>
            <a:off x="10174140" y="6472518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Walker et al. (2020)</a:t>
            </a:r>
          </a:p>
        </p:txBody>
      </p:sp>
    </p:spTree>
    <p:extLst>
      <p:ext uri="{BB962C8B-B14F-4D97-AF65-F5344CB8AC3E}">
        <p14:creationId xmlns:p14="http://schemas.microsoft.com/office/powerpoint/2010/main" val="602784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E92F8-3DBA-0747-8A7F-28828C0BE8D3}"/>
              </a:ext>
            </a:extLst>
          </p:cNvPr>
          <p:cNvSpPr txBox="1"/>
          <p:nvPr/>
        </p:nvSpPr>
        <p:spPr>
          <a:xfrm>
            <a:off x="4167986" y="464019"/>
            <a:ext cx="38997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Soil nitrogen greenhouse 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B8455-97D9-B340-B1D2-B737ECE9DE96}"/>
              </a:ext>
            </a:extLst>
          </p:cNvPr>
          <p:cNvSpPr txBox="1"/>
          <p:nvPr/>
        </p:nvSpPr>
        <p:spPr>
          <a:xfrm>
            <a:off x="4390098" y="5625148"/>
            <a:ext cx="3455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Temperature and CO</a:t>
            </a:r>
            <a:r>
              <a:rPr lang="en-US" sz="2800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E52E8-3A7E-6D44-A25B-BDFCCFCC9853}"/>
              </a:ext>
            </a:extLst>
          </p:cNvPr>
          <p:cNvSpPr txBox="1"/>
          <p:nvPr/>
        </p:nvSpPr>
        <p:spPr>
          <a:xfrm>
            <a:off x="535626" y="3044584"/>
            <a:ext cx="35028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Grassland soil nitrogen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manipulations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ACF30-56BD-AE4C-B71B-D0C548FF62EF}"/>
              </a:ext>
            </a:extLst>
          </p:cNvPr>
          <p:cNvSpPr txBox="1"/>
          <p:nvPr/>
        </p:nvSpPr>
        <p:spPr>
          <a:xfrm>
            <a:off x="8674718" y="3044583"/>
            <a:ext cx="2978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Forest soil nitrogen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9A501239-AC19-E44A-BBCC-3E9BBD1D0BC0}"/>
              </a:ext>
            </a:extLst>
          </p:cNvPr>
          <p:cNvCxnSpPr>
            <a:stCxn id="4" idx="0"/>
            <a:endCxn id="2" idx="1"/>
          </p:cNvCxnSpPr>
          <p:nvPr/>
        </p:nvCxnSpPr>
        <p:spPr>
          <a:xfrm rot="5400000" flipH="1" flipV="1">
            <a:off x="2175755" y="1052354"/>
            <a:ext cx="2103511" cy="188095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CFE44B4-C9E0-DF41-91C7-429E96A35A92}"/>
              </a:ext>
            </a:extLst>
          </p:cNvPr>
          <p:cNvCxnSpPr>
            <a:cxnSpLocks/>
            <a:stCxn id="5" idx="0"/>
            <a:endCxn id="2" idx="3"/>
          </p:cNvCxnSpPr>
          <p:nvPr/>
        </p:nvCxnSpPr>
        <p:spPr>
          <a:xfrm rot="16200000" flipV="1">
            <a:off x="8064166" y="944679"/>
            <a:ext cx="2103510" cy="2096297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4F0DA8C-02E6-F348-9757-0E042F8AEFC1}"/>
              </a:ext>
            </a:extLst>
          </p:cNvPr>
          <p:cNvCxnSpPr>
            <a:cxnSpLocks/>
            <a:stCxn id="3" idx="1"/>
            <a:endCxn id="4" idx="2"/>
          </p:cNvCxnSpPr>
          <p:nvPr/>
        </p:nvCxnSpPr>
        <p:spPr>
          <a:xfrm rot="10800000">
            <a:off x="2287036" y="3998692"/>
            <a:ext cx="2103063" cy="210351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6E8D283-861B-2D40-905B-6F9BEBBBA733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 flipV="1">
            <a:off x="7845659" y="3998690"/>
            <a:ext cx="2318410" cy="2103512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F960804-DDD5-1244-B75B-A5BBBA10D2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661" y="4496223"/>
            <a:ext cx="1442433" cy="1128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1A6478-D5E5-624D-B23F-4743AE3288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444" y="3010701"/>
            <a:ext cx="1981769" cy="13445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2BD9A6-F666-CE4E-960E-D09E0FA378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420" y="4103066"/>
            <a:ext cx="840738" cy="252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D98C77-E64D-0A45-8075-D5C66F2B21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51143" y="1602119"/>
            <a:ext cx="1471944" cy="1103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DEE85-AEF3-9846-9E08-B01C174B8A9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8652" y="2901494"/>
            <a:ext cx="1499155" cy="14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85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6461-B3CC-C84A-97A0-A9109E97E774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0000"/>
            </a:solidFill>
          </a:ln>
        </p:spPr>
        <p:txBody>
          <a:bodyPr/>
          <a:lstStyle/>
          <a:p>
            <a:r>
              <a:rPr lang="en-US" dirty="0"/>
              <a:t>Global grassland soil N manipulations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81416-3E42-4445-84F0-AF35F7A4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Nutrient Network</a:t>
            </a:r>
          </a:p>
          <a:p>
            <a:pPr lvl="1"/>
            <a:r>
              <a:rPr lang="en-US" dirty="0"/>
              <a:t>Global grassland factorial N+P+K addition</a:t>
            </a:r>
          </a:p>
          <a:p>
            <a:r>
              <a:rPr lang="en-US" dirty="0"/>
              <a:t>Leaf trait dataset</a:t>
            </a:r>
          </a:p>
          <a:p>
            <a:pPr lvl="1"/>
            <a:r>
              <a:rPr lang="en-US" dirty="0"/>
              <a:t>19 sites</a:t>
            </a:r>
          </a:p>
          <a:p>
            <a:pPr lvl="1"/>
            <a:r>
              <a:rPr lang="en-US" dirty="0"/>
              <a:t>2129 individuals</a:t>
            </a:r>
          </a:p>
          <a:p>
            <a:pPr lvl="1"/>
            <a:r>
              <a:rPr lang="en-US" dirty="0"/>
              <a:t>208 species</a:t>
            </a:r>
          </a:p>
          <a:p>
            <a:r>
              <a:rPr lang="en-US" dirty="0"/>
              <a:t>Leaf N and </a:t>
            </a:r>
            <a:r>
              <a:rPr lang="el-GR" dirty="0"/>
              <a:t>δ</a:t>
            </a:r>
            <a:r>
              <a:rPr lang="el-GR" baseline="30000" dirty="0"/>
              <a:t>13</a:t>
            </a:r>
            <a:r>
              <a:rPr lang="en-US" dirty="0"/>
              <a:t>C</a:t>
            </a:r>
          </a:p>
          <a:p>
            <a:r>
              <a:rPr lang="el-GR" dirty="0"/>
              <a:t>δ</a:t>
            </a:r>
            <a:r>
              <a:rPr lang="el-GR" baseline="30000" dirty="0"/>
              <a:t>13</a:t>
            </a:r>
            <a:r>
              <a:rPr lang="en-US" dirty="0"/>
              <a:t>C used to compute ratio of intercellular to extracellular CO</a:t>
            </a:r>
            <a:r>
              <a:rPr lang="en-US" baseline="-25000" dirty="0"/>
              <a:t>2</a:t>
            </a:r>
            <a:r>
              <a:rPr lang="en-US" dirty="0"/>
              <a:t> and carbon cost ratio of soil resource uptake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A9CD24-2DA3-C94B-9C85-7B32A8C4C05E}"/>
              </a:ext>
            </a:extLst>
          </p:cNvPr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204" y="2364377"/>
            <a:ext cx="4371703" cy="204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0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Result: Growth increases with increasing soil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F9685-CC20-CB43-9CCD-34D062FB7B0E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121" y="2048691"/>
            <a:ext cx="6763295" cy="4508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29627-0E1F-1F46-929E-282BB5159FC0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288448-8CA3-8D45-B9EF-C9BA9CCD6B6E}"/>
              </a:ext>
            </a:extLst>
          </p:cNvPr>
          <p:cNvSpPr txBox="1"/>
          <p:nvPr/>
        </p:nvSpPr>
        <p:spPr>
          <a:xfrm>
            <a:off x="9993086" y="4493623"/>
            <a:ext cx="219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Always increases regardless of P and K</a:t>
            </a:r>
          </a:p>
        </p:txBody>
      </p:sp>
    </p:spTree>
    <p:extLst>
      <p:ext uri="{BB962C8B-B14F-4D97-AF65-F5344CB8AC3E}">
        <p14:creationId xmlns:p14="http://schemas.microsoft.com/office/powerpoint/2010/main" val="3905570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0000"/>
            </a:solidFill>
          </a:ln>
        </p:spPr>
        <p:txBody>
          <a:bodyPr/>
          <a:lstStyle/>
          <a:p>
            <a:r>
              <a:rPr lang="en-US" dirty="0"/>
              <a:t>Result: Tissue N increases with increasing soil 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2B510D-56B5-274C-8D76-73CC57184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5206"/>
            <a:ext cx="4517749" cy="4828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C673BE-5784-E74C-AAB4-D10C85AD9E49}"/>
              </a:ext>
            </a:extLst>
          </p:cNvPr>
          <p:cNvSpPr txBox="1"/>
          <p:nvPr/>
        </p:nvSpPr>
        <p:spPr>
          <a:xfrm>
            <a:off x="-24569" y="6488668"/>
            <a:ext cx="17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Firn</a:t>
            </a:r>
            <a:r>
              <a:rPr lang="en-US" dirty="0"/>
              <a:t> et al. (2019)</a:t>
            </a:r>
          </a:p>
        </p:txBody>
      </p:sp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38EF23-7D83-6C4F-BB64-15B6A0A82EDF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107843"/>
            <a:ext cx="5943600" cy="39636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AAF835-A7BA-AC44-A31B-BB1EA7DF1191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2144547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0000"/>
            </a:solidFill>
          </a:ln>
        </p:spPr>
        <p:txBody>
          <a:bodyPr/>
          <a:lstStyle/>
          <a:p>
            <a:r>
              <a:rPr lang="en-US" dirty="0"/>
              <a:t>Result: Reduction in relative N acquisition cost with increased 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AAF835-A7BA-AC44-A31B-BB1EA7DF1191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D4C49-5D0D-274D-A889-B1A2E88A81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0737" y="2103120"/>
            <a:ext cx="4743994" cy="465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4ECDDD-F638-DF41-8080-FA6D8715F8DD}"/>
              </a:ext>
            </a:extLst>
          </p:cNvPr>
          <p:cNvSpPr txBox="1"/>
          <p:nvPr/>
        </p:nvSpPr>
        <p:spPr>
          <a:xfrm>
            <a:off x="8974183" y="3905794"/>
            <a:ext cx="2379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 is significant, but slight (-8%)</a:t>
            </a:r>
          </a:p>
        </p:txBody>
      </p:sp>
    </p:spTree>
    <p:extLst>
      <p:ext uri="{BB962C8B-B14F-4D97-AF65-F5344CB8AC3E}">
        <p14:creationId xmlns:p14="http://schemas.microsoft.com/office/powerpoint/2010/main" val="3143269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models be able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growth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√</a:t>
            </a:r>
          </a:p>
          <a:p>
            <a:r>
              <a:rPr lang="en-US" dirty="0"/>
              <a:t>Decreased C cost to acquire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/>
          </a:p>
          <a:p>
            <a:r>
              <a:rPr lang="en-US" dirty="0"/>
              <a:t>Increased tissue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9437FF"/>
              </a:solidFill>
            </a:endParaRPr>
          </a:p>
          <a:p>
            <a:r>
              <a:rPr lang="en-US" dirty="0"/>
              <a:t>Decreased relative leaf N allocation to photosynthesis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3023430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E92F8-3DBA-0747-8A7F-28828C0BE8D3}"/>
              </a:ext>
            </a:extLst>
          </p:cNvPr>
          <p:cNvSpPr txBox="1"/>
          <p:nvPr/>
        </p:nvSpPr>
        <p:spPr>
          <a:xfrm>
            <a:off x="4167986" y="464019"/>
            <a:ext cx="38997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Soil nitrogen greenhouse 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B8455-97D9-B340-B1D2-B737ECE9DE96}"/>
              </a:ext>
            </a:extLst>
          </p:cNvPr>
          <p:cNvSpPr txBox="1"/>
          <p:nvPr/>
        </p:nvSpPr>
        <p:spPr>
          <a:xfrm>
            <a:off x="4390098" y="5625148"/>
            <a:ext cx="3455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</a:rPr>
              <a:t>Temperature and CO</a:t>
            </a:r>
            <a:r>
              <a:rPr lang="en-US" sz="2800" baseline="-25000" dirty="0">
                <a:solidFill>
                  <a:srgbClr val="0432FF"/>
                </a:solidFill>
              </a:rPr>
              <a:t>2</a:t>
            </a:r>
            <a:r>
              <a:rPr lang="en-US" sz="2800" dirty="0">
                <a:solidFill>
                  <a:srgbClr val="0432FF"/>
                </a:solidFill>
              </a:rPr>
              <a:t> </a:t>
            </a:r>
          </a:p>
          <a:p>
            <a:pPr algn="ctr"/>
            <a:r>
              <a:rPr lang="en-US" sz="2800" dirty="0">
                <a:solidFill>
                  <a:srgbClr val="0432FF"/>
                </a:solidFill>
              </a:rPr>
              <a:t>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E52E8-3A7E-6D44-A25B-BDFCCFCC9853}"/>
              </a:ext>
            </a:extLst>
          </p:cNvPr>
          <p:cNvSpPr txBox="1"/>
          <p:nvPr/>
        </p:nvSpPr>
        <p:spPr>
          <a:xfrm>
            <a:off x="535626" y="3044584"/>
            <a:ext cx="35028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Grassland soil nitrogen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ACF30-56BD-AE4C-B71B-D0C548FF62EF}"/>
              </a:ext>
            </a:extLst>
          </p:cNvPr>
          <p:cNvSpPr txBox="1"/>
          <p:nvPr/>
        </p:nvSpPr>
        <p:spPr>
          <a:xfrm>
            <a:off x="8674718" y="3044583"/>
            <a:ext cx="2978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Forest soil nitrogen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9A501239-AC19-E44A-BBCC-3E9BBD1D0BC0}"/>
              </a:ext>
            </a:extLst>
          </p:cNvPr>
          <p:cNvCxnSpPr>
            <a:stCxn id="4" idx="0"/>
            <a:endCxn id="2" idx="1"/>
          </p:cNvCxnSpPr>
          <p:nvPr/>
        </p:nvCxnSpPr>
        <p:spPr>
          <a:xfrm rot="5400000" flipH="1" flipV="1">
            <a:off x="2175755" y="1052354"/>
            <a:ext cx="2103511" cy="188095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CFE44B4-C9E0-DF41-91C7-429E96A35A92}"/>
              </a:ext>
            </a:extLst>
          </p:cNvPr>
          <p:cNvCxnSpPr>
            <a:cxnSpLocks/>
            <a:stCxn id="5" idx="0"/>
            <a:endCxn id="2" idx="3"/>
          </p:cNvCxnSpPr>
          <p:nvPr/>
        </p:nvCxnSpPr>
        <p:spPr>
          <a:xfrm rot="16200000" flipV="1">
            <a:off x="8064166" y="944679"/>
            <a:ext cx="2103510" cy="2096297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4F0DA8C-02E6-F348-9757-0E042F8AEFC1}"/>
              </a:ext>
            </a:extLst>
          </p:cNvPr>
          <p:cNvCxnSpPr>
            <a:cxnSpLocks/>
            <a:stCxn id="3" idx="1"/>
            <a:endCxn id="4" idx="2"/>
          </p:cNvCxnSpPr>
          <p:nvPr/>
        </p:nvCxnSpPr>
        <p:spPr>
          <a:xfrm rot="10800000">
            <a:off x="2287036" y="3998692"/>
            <a:ext cx="2103063" cy="210351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6E8D283-861B-2D40-905B-6F9BEBBBA733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 flipV="1">
            <a:off x="7845659" y="3998690"/>
            <a:ext cx="2318410" cy="2103512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F960804-DDD5-1244-B75B-A5BBBA10D2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661" y="4496223"/>
            <a:ext cx="1442433" cy="1128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1A6478-D5E5-624D-B23F-4743AE3288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444" y="3010701"/>
            <a:ext cx="1981769" cy="13445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2BD9A6-F666-CE4E-960E-D09E0FA378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420" y="4103066"/>
            <a:ext cx="840738" cy="252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D98C77-E64D-0A45-8075-D5C66F2B21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51143" y="1602119"/>
            <a:ext cx="1471944" cy="1103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DEE85-AEF3-9846-9E08-B01C174B8A9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8652" y="2901494"/>
            <a:ext cx="1499155" cy="14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44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46EB-E707-9845-87CE-94D6739CE495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0432FF"/>
            </a:solidFill>
          </a:ln>
        </p:spPr>
        <p:txBody>
          <a:bodyPr/>
          <a:lstStyle/>
          <a:p>
            <a:r>
              <a:rPr lang="en-US" dirty="0"/>
              <a:t>Temperature and CO</a:t>
            </a:r>
            <a:r>
              <a:rPr lang="en-US" baseline="-25000" dirty="0"/>
              <a:t>2</a:t>
            </a:r>
            <a:r>
              <a:rPr lang="en-US" dirty="0"/>
              <a:t> manipulations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E993D-81F1-3F41-AFFF-1DFF64485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Model-data testing</a:t>
            </a:r>
          </a:p>
          <a:p>
            <a:pPr lvl="1"/>
            <a:r>
              <a:rPr lang="en-US" dirty="0"/>
              <a:t>2 temperature manipulation experiments</a:t>
            </a:r>
          </a:p>
          <a:p>
            <a:pPr lvl="1"/>
            <a:r>
              <a:rPr lang="en-US" dirty="0"/>
              <a:t>31 elevated CO</a:t>
            </a:r>
            <a:r>
              <a:rPr lang="en-US" baseline="-25000" dirty="0"/>
              <a:t>2</a:t>
            </a:r>
            <a:r>
              <a:rPr lang="en-US" dirty="0"/>
              <a:t> experiments</a:t>
            </a:r>
          </a:p>
          <a:p>
            <a:r>
              <a:rPr lang="en-US" dirty="0"/>
              <a:t>Leaf model simulations</a:t>
            </a:r>
          </a:p>
          <a:p>
            <a:r>
              <a:rPr lang="en-US" dirty="0"/>
              <a:t>Canopy model simulations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54329-5F2E-0E49-B7F3-4CCEFB35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164" y="2980932"/>
            <a:ext cx="3551749" cy="277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53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46EB-E707-9845-87CE-94D6739CE495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0432FF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Result: elevated temperature and CO</a:t>
            </a:r>
            <a:r>
              <a:rPr lang="en-US" baseline="-25000" dirty="0"/>
              <a:t>2</a:t>
            </a:r>
            <a:r>
              <a:rPr lang="en-US" dirty="0"/>
              <a:t> reduce leaf investment in photosynthetic biochemistry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4A2B5B-6E33-EE4F-8279-30CFD8D64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6993"/>
            <a:ext cx="3981994" cy="4096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726C8A-2B34-B841-8016-8893701CD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32" y="1883840"/>
            <a:ext cx="6050674" cy="24984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14B25E-5001-3944-B6DF-058F544B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900" y="4382311"/>
            <a:ext cx="3224631" cy="2160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B46D23-0BE0-6D42-923B-DA78EB687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583" y="6499856"/>
            <a:ext cx="1736998" cy="3581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39572E-2FD6-1741-8A5A-E6821FDC9E3E}"/>
              </a:ext>
            </a:extLst>
          </p:cNvPr>
          <p:cNvSpPr txBox="1"/>
          <p:nvPr/>
        </p:nvSpPr>
        <p:spPr>
          <a:xfrm>
            <a:off x="0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C516BA-0FC5-814B-8092-875BB5729F13}"/>
              </a:ext>
            </a:extLst>
          </p:cNvPr>
          <p:cNvSpPr txBox="1"/>
          <p:nvPr/>
        </p:nvSpPr>
        <p:spPr>
          <a:xfrm>
            <a:off x="10337511" y="6499856"/>
            <a:ext cx="186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Dong et al. (2022)</a:t>
            </a:r>
          </a:p>
        </p:txBody>
      </p:sp>
    </p:spTree>
    <p:extLst>
      <p:ext uri="{BB962C8B-B14F-4D97-AF65-F5344CB8AC3E}">
        <p14:creationId xmlns:p14="http://schemas.microsoft.com/office/powerpoint/2010/main" val="2351901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46EB-E707-9845-87CE-94D6739CE495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0432FF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Result: elevated temperature and CO</a:t>
            </a:r>
            <a:r>
              <a:rPr lang="en-US" baseline="-25000" dirty="0"/>
              <a:t>2</a:t>
            </a:r>
            <a:r>
              <a:rPr lang="en-US" dirty="0"/>
              <a:t> reduce leaf photosynthetic 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801B7-7736-E340-B929-8E1E47709D6B}"/>
              </a:ext>
            </a:extLst>
          </p:cNvPr>
          <p:cNvSpPr txBox="1"/>
          <p:nvPr/>
        </p:nvSpPr>
        <p:spPr>
          <a:xfrm>
            <a:off x="0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6D6A87-3FC7-7F4D-9FB1-F34E2BA2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69" y="1905332"/>
            <a:ext cx="4481030" cy="43686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5D6A2-3C60-394B-9034-9093F3125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523" y="2233748"/>
            <a:ext cx="4721277" cy="3633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CA3E80-5ADD-694E-A7F9-41392679D5BD}"/>
              </a:ext>
            </a:extLst>
          </p:cNvPr>
          <p:cNvSpPr txBox="1"/>
          <p:nvPr/>
        </p:nvSpPr>
        <p:spPr>
          <a:xfrm>
            <a:off x="10337511" y="6499856"/>
            <a:ext cx="186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Dong et al. (2022)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931256-DA53-804D-AFDA-0E60035C8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088" y="2233748"/>
            <a:ext cx="1600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17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9830B-0B2A-EF47-A936-E6B2CE968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Terrestrial Carbon and Nitrogen cycles are tightly coupled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ABCC3-E875-7942-8EA4-2C8DEE88C9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6176" y="1690688"/>
            <a:ext cx="7331848" cy="5151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4C9CAB-7F38-5D4C-B9A9-3198CB312E0B}"/>
              </a:ext>
            </a:extLst>
          </p:cNvPr>
          <p:cNvSpPr txBox="1"/>
          <p:nvPr/>
        </p:nvSpPr>
        <p:spPr>
          <a:xfrm>
            <a:off x="10174140" y="6472518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Walker et al. (2020)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31B2D3-769D-F549-A97F-DA7C5E2E9E22}"/>
              </a:ext>
            </a:extLst>
          </p:cNvPr>
          <p:cNvSpPr/>
          <p:nvPr/>
        </p:nvSpPr>
        <p:spPr>
          <a:xfrm>
            <a:off x="3780430" y="1828800"/>
            <a:ext cx="3316406" cy="3343701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12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46EB-E707-9845-87CE-94D6739CE495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0432FF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Result: elevated temperature and CO</a:t>
            </a:r>
            <a:r>
              <a:rPr lang="en-US" baseline="-25000" dirty="0"/>
              <a:t>2</a:t>
            </a:r>
            <a:r>
              <a:rPr lang="en-US" dirty="0"/>
              <a:t> reduce canopy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96FFC-4512-E846-970A-E3D6B6E4CB3F}"/>
              </a:ext>
            </a:extLst>
          </p:cNvPr>
          <p:cNvSpPr txBox="1"/>
          <p:nvPr/>
        </p:nvSpPr>
        <p:spPr>
          <a:xfrm>
            <a:off x="10337511" y="6499856"/>
            <a:ext cx="186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Dong et al. (2022)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03D608-5CD1-FF47-B1C7-7BEBB8DDB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158" y="2233748"/>
            <a:ext cx="5600700" cy="452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006C0-39DF-2940-BE90-22D44573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658" y="2142308"/>
            <a:ext cx="1600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models be able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growth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√</a:t>
            </a:r>
          </a:p>
          <a:p>
            <a:r>
              <a:rPr lang="en-US" dirty="0"/>
              <a:t>Decreased C cost to acquire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/>
          </a:p>
          <a:p>
            <a:r>
              <a:rPr lang="en-US" dirty="0"/>
              <a:t>Increased tissue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9437FF"/>
              </a:solidFill>
            </a:endParaRPr>
          </a:p>
          <a:p>
            <a:r>
              <a:rPr lang="en-US" dirty="0"/>
              <a:t>Decreased relative leaf N allocation to photosynthesis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</a:t>
            </a:r>
          </a:p>
          <a:p>
            <a:r>
              <a:rPr lang="en-US" dirty="0"/>
              <a:t>Reduced N with elevated temperature and CO</a:t>
            </a:r>
            <a:r>
              <a:rPr lang="en-US" baseline="-25000" dirty="0"/>
              <a:t>2 </a:t>
            </a:r>
            <a:r>
              <a:rPr lang="en-US" dirty="0">
                <a:solidFill>
                  <a:srgbClr val="0432FF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101088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u="sng" dirty="0">
                <a:solidFill>
                  <a:srgbClr val="00B050"/>
                </a:solidFill>
              </a:rPr>
              <a:t>do</a:t>
            </a:r>
            <a:r>
              <a:rPr lang="en-US" dirty="0"/>
              <a:t> models attempt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59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u="sng" dirty="0">
                <a:solidFill>
                  <a:srgbClr val="00B050"/>
                </a:solidFill>
              </a:rPr>
              <a:t>do</a:t>
            </a:r>
            <a:r>
              <a:rPr lang="en-US" dirty="0"/>
              <a:t> models attempt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growth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√</a:t>
            </a:r>
          </a:p>
          <a:p>
            <a:r>
              <a:rPr lang="en-US" dirty="0"/>
              <a:t>Decreased C cost to acquire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/>
          </a:p>
          <a:p>
            <a:r>
              <a:rPr lang="en-US" dirty="0"/>
              <a:t>Increased tissue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9437FF"/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Decreased relative leaf N allocation to photosynthesis with increased soil N √ √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Reduced N with elevated temperature and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1352825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AD92D2-1A3A-534F-AA2D-1D1FB767B5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2411" y="3988123"/>
            <a:ext cx="5519545" cy="2672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7F669D-91AC-BC47-AA6E-940BE55FB858}"/>
              </a:ext>
            </a:extLst>
          </p:cNvPr>
          <p:cNvSpPr txBox="1"/>
          <p:nvPr/>
        </p:nvSpPr>
        <p:spPr>
          <a:xfrm>
            <a:off x="7458892" y="2181497"/>
            <a:ext cx="4140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Effect of soil N addition in CLM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1EC4F-7C93-5F41-8FE3-2D5CF44EC23E}"/>
              </a:ext>
            </a:extLst>
          </p:cNvPr>
          <p:cNvSpPr txBox="1"/>
          <p:nvPr/>
        </p:nvSpPr>
        <p:spPr>
          <a:xfrm>
            <a:off x="10136244" y="6488668"/>
            <a:ext cx="205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Wieder</a:t>
            </a:r>
            <a:r>
              <a:rPr lang="en-US" dirty="0"/>
              <a:t> et al. (2019)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0BC0D-43D9-0D4B-B647-594F69A60E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6445" y="225184"/>
            <a:ext cx="3631475" cy="3554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9780CE-D5F5-354A-847D-D65F43FC6005}"/>
              </a:ext>
            </a:extLst>
          </p:cNvPr>
          <p:cNvSpPr txBox="1"/>
          <p:nvPr/>
        </p:nvSpPr>
        <p:spPr>
          <a:xfrm>
            <a:off x="1841863" y="5139531"/>
            <a:ext cx="69602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GPP</a:t>
            </a:r>
          </a:p>
        </p:txBody>
      </p:sp>
    </p:spTree>
    <p:extLst>
      <p:ext uri="{BB962C8B-B14F-4D97-AF65-F5344CB8AC3E}">
        <p14:creationId xmlns:p14="http://schemas.microsoft.com/office/powerpoint/2010/main" val="2025351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EF7DC3-1CA3-1141-9000-BE76175AD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92" y="1057365"/>
            <a:ext cx="6889446" cy="46511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5EA4AE-36D1-7143-8185-4D0F1C55E29A}"/>
              </a:ext>
            </a:extLst>
          </p:cNvPr>
          <p:cNvSpPr txBox="1"/>
          <p:nvPr/>
        </p:nvSpPr>
        <p:spPr>
          <a:xfrm>
            <a:off x="10261279" y="6488668"/>
            <a:ext cx="193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et al. (2010)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282225-5D86-F741-B016-8B0FAE03914B}"/>
              </a:ext>
            </a:extLst>
          </p:cNvPr>
          <p:cNvSpPr txBox="1"/>
          <p:nvPr/>
        </p:nvSpPr>
        <p:spPr>
          <a:xfrm>
            <a:off x="8464731" y="2481943"/>
            <a:ext cx="3243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Effect of soil N on C cost of N uptake in FUN model</a:t>
            </a:r>
          </a:p>
        </p:txBody>
      </p:sp>
    </p:spTree>
    <p:extLst>
      <p:ext uri="{BB962C8B-B14F-4D97-AF65-F5344CB8AC3E}">
        <p14:creationId xmlns:p14="http://schemas.microsoft.com/office/powerpoint/2010/main" val="799908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u="sng" dirty="0">
                <a:solidFill>
                  <a:srgbClr val="00B050"/>
                </a:solidFill>
              </a:rPr>
              <a:t>can</a:t>
            </a:r>
            <a:r>
              <a:rPr lang="en-US" dirty="0"/>
              <a:t> models reproduce </a:t>
            </a:r>
            <a:r>
              <a:rPr lang="en-US" b="1" u="sng" dirty="0">
                <a:solidFill>
                  <a:srgbClr val="00B050"/>
                </a:solidFill>
              </a:rPr>
              <a:t>reliably</a:t>
            </a:r>
            <a:r>
              <a:rPr lang="en-US" dirty="0"/>
              <a:t> from theory?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450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u="sng" dirty="0">
                <a:solidFill>
                  <a:srgbClr val="00B050"/>
                </a:solidFill>
              </a:rPr>
              <a:t>can</a:t>
            </a:r>
            <a:r>
              <a:rPr lang="en-US" dirty="0"/>
              <a:t> models reproduce </a:t>
            </a:r>
            <a:r>
              <a:rPr lang="en-US" b="1" u="sng" dirty="0">
                <a:solidFill>
                  <a:srgbClr val="00B050"/>
                </a:solidFill>
              </a:rPr>
              <a:t>reliably</a:t>
            </a:r>
            <a:r>
              <a:rPr lang="en-US" dirty="0"/>
              <a:t> from theory?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Increased growth with increased soil N √ - √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Decreased C cost to acquire N with increased soil N √ √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Increased tissue N with increased soil N √ √ √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Decreased relative leaf N allocation to photosynthesis with increased soil N √ √</a:t>
            </a:r>
          </a:p>
          <a:p>
            <a:r>
              <a:rPr lang="en-US" dirty="0"/>
              <a:t>Reduced N with elevated temperature and CO</a:t>
            </a:r>
            <a:r>
              <a:rPr lang="en-US" baseline="-25000" dirty="0"/>
              <a:t>2 </a:t>
            </a:r>
            <a:r>
              <a:rPr lang="en-US" dirty="0">
                <a:solidFill>
                  <a:srgbClr val="0432FF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325711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7AD898-92DB-E645-8EAC-DFD46E094C3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542" y="421584"/>
            <a:ext cx="6067084" cy="6067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16557-846C-4B47-954E-FAEA499BCBCF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216E8-9D65-D949-BF72-39E444A6AD22}"/>
              </a:ext>
            </a:extLst>
          </p:cNvPr>
          <p:cNvSpPr txBox="1"/>
          <p:nvPr/>
        </p:nvSpPr>
        <p:spPr>
          <a:xfrm>
            <a:off x="7733211" y="2220686"/>
            <a:ext cx="44587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Reduced future allocation to photosynthesis and leaf N in an ELM simulation modified with EEO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43707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models be able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growth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√</a:t>
            </a:r>
          </a:p>
          <a:p>
            <a:r>
              <a:rPr lang="en-US" dirty="0"/>
              <a:t>Decreased C cost to acquire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/>
          </a:p>
          <a:p>
            <a:r>
              <a:rPr lang="en-US" dirty="0"/>
              <a:t>Increased tissue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9437FF"/>
              </a:solidFill>
            </a:endParaRPr>
          </a:p>
          <a:p>
            <a:r>
              <a:rPr lang="en-US" dirty="0"/>
              <a:t>Decreased relative leaf N allocation to photosynthesis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</a:t>
            </a:r>
          </a:p>
          <a:p>
            <a:r>
              <a:rPr lang="en-US" dirty="0"/>
              <a:t>Reduced N with elevated temperature and CO</a:t>
            </a:r>
            <a:r>
              <a:rPr lang="en-US" baseline="-25000" dirty="0"/>
              <a:t>2 </a:t>
            </a:r>
            <a:r>
              <a:rPr lang="en-US" dirty="0">
                <a:solidFill>
                  <a:srgbClr val="0432FF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134556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A3BA4-47E2-1F46-BE34-59A523E1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coupling can alter ESM predictions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1B1C1-698C-3643-992C-D610FF42C4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4661E6-D67F-DF45-AC34-DBCC8707B11D}"/>
              </a:ext>
            </a:extLst>
          </p:cNvPr>
          <p:cNvSpPr txBox="1"/>
          <p:nvPr/>
        </p:nvSpPr>
        <p:spPr>
          <a:xfrm>
            <a:off x="7383439" y="4462817"/>
            <a:ext cx="274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Nutrient simulations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A1D86-FB67-5748-84B2-E430FAB99E3E}"/>
              </a:ext>
            </a:extLst>
          </p:cNvPr>
          <p:cNvSpPr txBox="1"/>
          <p:nvPr/>
        </p:nvSpPr>
        <p:spPr>
          <a:xfrm>
            <a:off x="6976355" y="3441509"/>
            <a:ext cx="3013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nutrient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4B018-72A0-DF4F-9635-62A437EEAC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1209249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7337009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/mmee_2022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156E66-8C63-AC45-995D-0321B5D3141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714" y="5394226"/>
            <a:ext cx="1143708" cy="1339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85236-D706-454F-85B1-3774CFA9DC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9325" y="5718412"/>
            <a:ext cx="1802675" cy="1146807"/>
          </a:xfrm>
          <a:prstGeom prst="rect">
            <a:avLst/>
          </a:prstGeom>
        </p:spPr>
      </p:pic>
      <p:pic>
        <p:nvPicPr>
          <p:cNvPr id="12" name="Picture 2" descr="National Science Foundation - Wikipedia">
            <a:extLst>
              <a:ext uri="{FF2B5EF4-FFF2-40B4-BE49-F238E27FC236}">
                <a16:creationId xmlns:a16="http://schemas.microsoft.com/office/drawing/2014/main" id="{72D5F374-C680-5540-9289-F077F475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538589"/>
            <a:ext cx="1319874" cy="13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04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8AB3-6A4A-C844-8432-3862E289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aspects of this coupling should we be predicting with our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1103B-9A38-C044-804D-0AFB3F736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Evidence from experiments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Where we stand with models</a:t>
            </a:r>
          </a:p>
        </p:txBody>
      </p:sp>
    </p:spTree>
    <p:extLst>
      <p:ext uri="{BB962C8B-B14F-4D97-AF65-F5344CB8AC3E}">
        <p14:creationId xmlns:p14="http://schemas.microsoft.com/office/powerpoint/2010/main" val="3450277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E92F8-3DBA-0747-8A7F-28828C0BE8D3}"/>
              </a:ext>
            </a:extLst>
          </p:cNvPr>
          <p:cNvSpPr txBox="1"/>
          <p:nvPr/>
        </p:nvSpPr>
        <p:spPr>
          <a:xfrm>
            <a:off x="4167986" y="464019"/>
            <a:ext cx="38997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9300"/>
                </a:solidFill>
              </a:rPr>
              <a:t>Soil nitrogen greenhouse </a:t>
            </a:r>
          </a:p>
          <a:p>
            <a:pPr algn="ctr"/>
            <a:r>
              <a:rPr lang="en-US" sz="2800" dirty="0">
                <a:solidFill>
                  <a:srgbClr val="FF9300"/>
                </a:solidFill>
              </a:rPr>
              <a:t>manipulation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B8455-97D9-B340-B1D2-B737ECE9DE96}"/>
              </a:ext>
            </a:extLst>
          </p:cNvPr>
          <p:cNvSpPr txBox="1"/>
          <p:nvPr/>
        </p:nvSpPr>
        <p:spPr>
          <a:xfrm>
            <a:off x="4390098" y="5625148"/>
            <a:ext cx="3455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</a:rPr>
              <a:t>Temperature and CO</a:t>
            </a:r>
            <a:r>
              <a:rPr lang="en-US" sz="2800" baseline="-25000" dirty="0">
                <a:solidFill>
                  <a:srgbClr val="0432FF"/>
                </a:solidFill>
              </a:rPr>
              <a:t>2</a:t>
            </a:r>
            <a:r>
              <a:rPr lang="en-US" sz="2800" dirty="0">
                <a:solidFill>
                  <a:srgbClr val="0432FF"/>
                </a:solidFill>
              </a:rPr>
              <a:t> </a:t>
            </a:r>
          </a:p>
          <a:p>
            <a:pPr algn="ctr"/>
            <a:r>
              <a:rPr lang="en-US" sz="2800" dirty="0">
                <a:solidFill>
                  <a:srgbClr val="0432FF"/>
                </a:solidFill>
              </a:rPr>
              <a:t>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E52E8-3A7E-6D44-A25B-BDFCCFCC9853}"/>
              </a:ext>
            </a:extLst>
          </p:cNvPr>
          <p:cNvSpPr txBox="1"/>
          <p:nvPr/>
        </p:nvSpPr>
        <p:spPr>
          <a:xfrm>
            <a:off x="535626" y="3044584"/>
            <a:ext cx="35028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Grassland soil nitrogen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manipulations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ACF30-56BD-AE4C-B71B-D0C548FF62EF}"/>
              </a:ext>
            </a:extLst>
          </p:cNvPr>
          <p:cNvSpPr txBox="1"/>
          <p:nvPr/>
        </p:nvSpPr>
        <p:spPr>
          <a:xfrm>
            <a:off x="8674718" y="3044583"/>
            <a:ext cx="2978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9437FF"/>
                </a:solidFill>
              </a:rPr>
              <a:t>Forest soil nitrogen</a:t>
            </a:r>
          </a:p>
          <a:p>
            <a:pPr algn="ctr"/>
            <a:r>
              <a:rPr lang="en-US" sz="2800" dirty="0">
                <a:solidFill>
                  <a:srgbClr val="9437FF"/>
                </a:solidFill>
              </a:rPr>
              <a:t>manipulation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9A501239-AC19-E44A-BBCC-3E9BBD1D0BC0}"/>
              </a:ext>
            </a:extLst>
          </p:cNvPr>
          <p:cNvCxnSpPr>
            <a:stCxn id="4" idx="0"/>
            <a:endCxn id="2" idx="1"/>
          </p:cNvCxnSpPr>
          <p:nvPr/>
        </p:nvCxnSpPr>
        <p:spPr>
          <a:xfrm rot="5400000" flipH="1" flipV="1">
            <a:off x="2175755" y="1052354"/>
            <a:ext cx="2103511" cy="188095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CFE44B4-C9E0-DF41-91C7-429E96A35A92}"/>
              </a:ext>
            </a:extLst>
          </p:cNvPr>
          <p:cNvCxnSpPr>
            <a:cxnSpLocks/>
            <a:stCxn id="5" idx="0"/>
            <a:endCxn id="2" idx="3"/>
          </p:cNvCxnSpPr>
          <p:nvPr/>
        </p:nvCxnSpPr>
        <p:spPr>
          <a:xfrm rot="16200000" flipV="1">
            <a:off x="8064166" y="944679"/>
            <a:ext cx="2103510" cy="2096297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4F0DA8C-02E6-F348-9757-0E042F8AEFC1}"/>
              </a:ext>
            </a:extLst>
          </p:cNvPr>
          <p:cNvCxnSpPr>
            <a:cxnSpLocks/>
            <a:stCxn id="3" idx="1"/>
            <a:endCxn id="4" idx="2"/>
          </p:cNvCxnSpPr>
          <p:nvPr/>
        </p:nvCxnSpPr>
        <p:spPr>
          <a:xfrm rot="10800000">
            <a:off x="2287036" y="3998692"/>
            <a:ext cx="2103063" cy="210351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6E8D283-861B-2D40-905B-6F9BEBBBA733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 flipV="1">
            <a:off x="7845659" y="3998690"/>
            <a:ext cx="2318410" cy="2103512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F960804-DDD5-1244-B75B-A5BBBA10D2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661" y="4496223"/>
            <a:ext cx="1442433" cy="1128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1A6478-D5E5-624D-B23F-4743AE3288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444" y="3010701"/>
            <a:ext cx="1981769" cy="13445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2BD9A6-F666-CE4E-960E-D09E0FA378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420" y="4103066"/>
            <a:ext cx="840738" cy="252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D98C77-E64D-0A45-8075-D5C66F2B21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51143" y="1602119"/>
            <a:ext cx="1471944" cy="1103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DEE85-AEF3-9846-9E08-B01C174B8A9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8652" y="2901494"/>
            <a:ext cx="1499155" cy="14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0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E92F8-3DBA-0747-8A7F-28828C0BE8D3}"/>
              </a:ext>
            </a:extLst>
          </p:cNvPr>
          <p:cNvSpPr txBox="1"/>
          <p:nvPr/>
        </p:nvSpPr>
        <p:spPr>
          <a:xfrm>
            <a:off x="4167986" y="464019"/>
            <a:ext cx="38997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9300"/>
                </a:solidFill>
              </a:rPr>
              <a:t>Soil nitrogen greenhouse </a:t>
            </a:r>
          </a:p>
          <a:p>
            <a:pPr algn="ctr"/>
            <a:r>
              <a:rPr lang="en-US" sz="2800" dirty="0">
                <a:solidFill>
                  <a:srgbClr val="FF9300"/>
                </a:solidFill>
              </a:rPr>
              <a:t>manipulation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B8455-97D9-B340-B1D2-B737ECE9DE96}"/>
              </a:ext>
            </a:extLst>
          </p:cNvPr>
          <p:cNvSpPr txBox="1"/>
          <p:nvPr/>
        </p:nvSpPr>
        <p:spPr>
          <a:xfrm>
            <a:off x="4390098" y="5625148"/>
            <a:ext cx="3455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Temperature and CO</a:t>
            </a:r>
            <a:r>
              <a:rPr lang="en-US" sz="2800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E52E8-3A7E-6D44-A25B-BDFCCFCC9853}"/>
              </a:ext>
            </a:extLst>
          </p:cNvPr>
          <p:cNvSpPr txBox="1"/>
          <p:nvPr/>
        </p:nvSpPr>
        <p:spPr>
          <a:xfrm>
            <a:off x="535626" y="3044584"/>
            <a:ext cx="35028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Grassland soil nitrogen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ACF30-56BD-AE4C-B71B-D0C548FF62EF}"/>
              </a:ext>
            </a:extLst>
          </p:cNvPr>
          <p:cNvSpPr txBox="1"/>
          <p:nvPr/>
        </p:nvSpPr>
        <p:spPr>
          <a:xfrm>
            <a:off x="8674718" y="3044583"/>
            <a:ext cx="2978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Forest soil nitrogen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9A501239-AC19-E44A-BBCC-3E9BBD1D0BC0}"/>
              </a:ext>
            </a:extLst>
          </p:cNvPr>
          <p:cNvCxnSpPr>
            <a:stCxn id="4" idx="0"/>
            <a:endCxn id="2" idx="1"/>
          </p:cNvCxnSpPr>
          <p:nvPr/>
        </p:nvCxnSpPr>
        <p:spPr>
          <a:xfrm rot="5400000" flipH="1" flipV="1">
            <a:off x="2175755" y="1052354"/>
            <a:ext cx="2103511" cy="188095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CFE44B4-C9E0-DF41-91C7-429E96A35A92}"/>
              </a:ext>
            </a:extLst>
          </p:cNvPr>
          <p:cNvCxnSpPr>
            <a:cxnSpLocks/>
            <a:stCxn id="5" idx="0"/>
            <a:endCxn id="2" idx="3"/>
          </p:cNvCxnSpPr>
          <p:nvPr/>
        </p:nvCxnSpPr>
        <p:spPr>
          <a:xfrm rot="16200000" flipV="1">
            <a:off x="8064166" y="944679"/>
            <a:ext cx="2103510" cy="2096297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4F0DA8C-02E6-F348-9757-0E042F8AEFC1}"/>
              </a:ext>
            </a:extLst>
          </p:cNvPr>
          <p:cNvCxnSpPr>
            <a:cxnSpLocks/>
            <a:stCxn id="3" idx="1"/>
            <a:endCxn id="4" idx="2"/>
          </p:cNvCxnSpPr>
          <p:nvPr/>
        </p:nvCxnSpPr>
        <p:spPr>
          <a:xfrm rot="10800000">
            <a:off x="2287036" y="3998692"/>
            <a:ext cx="2103063" cy="210351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6E8D283-861B-2D40-905B-6F9BEBBBA733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 flipV="1">
            <a:off x="7845659" y="3998690"/>
            <a:ext cx="2318410" cy="2103512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F960804-DDD5-1244-B75B-A5BBBA10D2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661" y="4496223"/>
            <a:ext cx="1442433" cy="1128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1A6478-D5E5-624D-B23F-4743AE3288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444" y="3010701"/>
            <a:ext cx="1981769" cy="13445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2BD9A6-F666-CE4E-960E-D09E0FA378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420" y="4103066"/>
            <a:ext cx="840738" cy="252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D98C77-E64D-0A45-8075-D5C66F2B21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51143" y="1602119"/>
            <a:ext cx="1471944" cy="1103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DEE85-AEF3-9846-9E08-B01C174B8A9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8652" y="2901494"/>
            <a:ext cx="1499155" cy="14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9300"/>
            </a:solidFill>
          </a:ln>
        </p:spPr>
        <p:txBody>
          <a:bodyPr/>
          <a:lstStyle/>
          <a:p>
            <a:r>
              <a:rPr lang="en-US" dirty="0"/>
              <a:t>Soil N greenhouse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3233-6BC0-8941-B9C7-A30C906F4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levels of nitrogen fertilization to low N field soil</a:t>
            </a:r>
          </a:p>
          <a:p>
            <a:pPr lvl="1"/>
            <a:r>
              <a:rPr lang="en-US" dirty="0"/>
              <a:t>0 ppm N – 630 ppm N added twice per week</a:t>
            </a:r>
          </a:p>
          <a:p>
            <a:r>
              <a:rPr lang="en-US" dirty="0"/>
              <a:t>4 levels of light availability</a:t>
            </a:r>
          </a:p>
          <a:p>
            <a:pPr lvl="1"/>
            <a:r>
              <a:rPr lang="en-US" dirty="0"/>
              <a:t>Full light (1662 µ</a:t>
            </a:r>
            <a:r>
              <a:rPr lang="en-US" dirty="0" err="1"/>
              <a:t>mol</a:t>
            </a:r>
            <a:r>
              <a:rPr lang="en-US" dirty="0"/>
              <a:t> m</a:t>
            </a:r>
            <a:r>
              <a:rPr lang="en-US" baseline="30000" dirty="0"/>
              <a:t>-2</a:t>
            </a:r>
            <a:r>
              <a:rPr lang="en-US" dirty="0"/>
              <a:t> s</a:t>
            </a:r>
            <a:r>
              <a:rPr lang="en-US" baseline="30000" dirty="0"/>
              <a:t>-1</a:t>
            </a:r>
            <a:r>
              <a:rPr lang="en-US" dirty="0"/>
              <a:t> PAR) to 80% shade</a:t>
            </a:r>
          </a:p>
          <a:p>
            <a:r>
              <a:rPr lang="en-US" dirty="0"/>
              <a:t>2 species</a:t>
            </a:r>
          </a:p>
          <a:p>
            <a:pPr lvl="1"/>
            <a:r>
              <a:rPr lang="en-US" dirty="0"/>
              <a:t>Cotton (non-N fixing) and soybean (N fixing)</a:t>
            </a:r>
          </a:p>
          <a:p>
            <a:r>
              <a:rPr lang="en-US" dirty="0"/>
              <a:t>Full factorial</a:t>
            </a:r>
          </a:p>
          <a:p>
            <a:r>
              <a:rPr lang="en-US" dirty="0"/>
              <a:t>Physiology, allocation, and growth measured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D0364-A9F3-FD4C-8612-ED86173B4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19624" y="2348689"/>
            <a:ext cx="4184512" cy="31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2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93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Result: Growth increases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959722" y="6488668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(in prep)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96592-737F-F142-8655-E06E8D75D9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2003544"/>
            <a:ext cx="5943600" cy="466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1157</Words>
  <Application>Microsoft Macintosh PowerPoint</Application>
  <PresentationFormat>Widescreen</PresentationFormat>
  <Paragraphs>183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Modeling leaf responses to soil nitrogen availability</vt:lpstr>
      <vt:lpstr>Terrestrial Carbon and Nitrogen cycles are tightly coupled</vt:lpstr>
      <vt:lpstr>Terrestrial Carbon and Nitrogen cycles are tightly coupled</vt:lpstr>
      <vt:lpstr>This coupling can alter ESM predictions</vt:lpstr>
      <vt:lpstr>What aspects of this coupling should we be predicting with our models?</vt:lpstr>
      <vt:lpstr>PowerPoint Presentation</vt:lpstr>
      <vt:lpstr>PowerPoint Presentation</vt:lpstr>
      <vt:lpstr>Soil N greenhouse manipulation</vt:lpstr>
      <vt:lpstr>Result: Growth increases with increasing soil N</vt:lpstr>
      <vt:lpstr>Result: C cost to acquire N decreases with increasing soil N</vt:lpstr>
      <vt:lpstr>Result: Tissue N increases with increasing soil N</vt:lpstr>
      <vt:lpstr>Result: Relative leaf N allocation to photosynthesis decreases with increasing soil N</vt:lpstr>
      <vt:lpstr>What should models be able to reproduce?</vt:lpstr>
      <vt:lpstr>PowerPoint Presentation</vt:lpstr>
      <vt:lpstr>Forest soil N manipulation</vt:lpstr>
      <vt:lpstr>Result: Growth unchanged with increasing soil N</vt:lpstr>
      <vt:lpstr>Result: Tissue N increases with increasing soil N</vt:lpstr>
      <vt:lpstr>Result: Relative leaf N allocation to photosynthesis decreases with increasing soil N</vt:lpstr>
      <vt:lpstr>What should models be able to reproduce?</vt:lpstr>
      <vt:lpstr>PowerPoint Presentation</vt:lpstr>
      <vt:lpstr>Global grassland soil N manipulations</vt:lpstr>
      <vt:lpstr>Result: Growth increases with increasing soil N</vt:lpstr>
      <vt:lpstr>Result: Tissue N increases with increasing soil N</vt:lpstr>
      <vt:lpstr>Result: Reduction in relative N acquisition cost with increased N</vt:lpstr>
      <vt:lpstr>What should models be able to reproduce?</vt:lpstr>
      <vt:lpstr>PowerPoint Presentation</vt:lpstr>
      <vt:lpstr>Temperature and CO2 manipulations</vt:lpstr>
      <vt:lpstr>Result: elevated temperature and CO2 reduce leaf investment in photosynthetic biochemistry</vt:lpstr>
      <vt:lpstr>Result: elevated temperature and CO2 reduce leaf photosynthetic N</vt:lpstr>
      <vt:lpstr>Result: elevated temperature and CO2 reduce canopy N</vt:lpstr>
      <vt:lpstr>What should models be able to reproduce?</vt:lpstr>
      <vt:lpstr>What do models attempt to reproduce?</vt:lpstr>
      <vt:lpstr>What do models attempt to reproduce?</vt:lpstr>
      <vt:lpstr>PowerPoint Presentation</vt:lpstr>
      <vt:lpstr>PowerPoint Presentation</vt:lpstr>
      <vt:lpstr>What can models reproduce reliably from theory?</vt:lpstr>
      <vt:lpstr>What can models reproduce reliably from theory?</vt:lpstr>
      <vt:lpstr>PowerPoint Presentation</vt:lpstr>
      <vt:lpstr>What should models be able to reproduce?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leaf responses to soil nitrogen availability</dc:title>
  <dc:creator>Nick Smith</dc:creator>
  <cp:lastModifiedBy>Nick Smith</cp:lastModifiedBy>
  <cp:revision>54</cp:revision>
  <dcterms:created xsi:type="dcterms:W3CDTF">2022-06-29T15:58:29Z</dcterms:created>
  <dcterms:modified xsi:type="dcterms:W3CDTF">2022-07-15T17:25:55Z</dcterms:modified>
</cp:coreProperties>
</file>